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99" r:id="rId2"/>
    <p:sldId id="256" r:id="rId3"/>
    <p:sldId id="257" r:id="rId4"/>
    <p:sldId id="261" r:id="rId5"/>
    <p:sldId id="262" r:id="rId6"/>
    <p:sldId id="263" r:id="rId7"/>
    <p:sldId id="265" r:id="rId8"/>
    <p:sldId id="266" r:id="rId9"/>
    <p:sldId id="288" r:id="rId10"/>
    <p:sldId id="267" r:id="rId11"/>
    <p:sldId id="258" r:id="rId12"/>
    <p:sldId id="289" r:id="rId13"/>
    <p:sldId id="259" r:id="rId14"/>
    <p:sldId id="275" r:id="rId15"/>
    <p:sldId id="276" r:id="rId16"/>
    <p:sldId id="277" r:id="rId17"/>
    <p:sldId id="278" r:id="rId18"/>
    <p:sldId id="270" r:id="rId19"/>
    <p:sldId id="272" r:id="rId20"/>
    <p:sldId id="273" r:id="rId21"/>
    <p:sldId id="271" r:id="rId22"/>
    <p:sldId id="274" r:id="rId23"/>
    <p:sldId id="291" r:id="rId24"/>
    <p:sldId id="292" r:id="rId25"/>
    <p:sldId id="280" r:id="rId26"/>
    <p:sldId id="284" r:id="rId27"/>
    <p:sldId id="285" r:id="rId28"/>
    <p:sldId id="293" r:id="rId29"/>
    <p:sldId id="294" r:id="rId30"/>
    <p:sldId id="295" r:id="rId31"/>
    <p:sldId id="296" r:id="rId32"/>
    <p:sldId id="297" r:id="rId33"/>
    <p:sldId id="298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27" autoAdjust="0"/>
  </p:normalViewPr>
  <p:slideViewPr>
    <p:cSldViewPr>
      <p:cViewPr varScale="1">
        <p:scale>
          <a:sx n="73" d="100"/>
          <a:sy n="73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68CEE-BD57-48E4-93FE-41DC0836F075}" type="datetimeFigureOut">
              <a:rPr lang="en-IN" smtClean="0"/>
              <a:pPr/>
              <a:t>12-02-2017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56644-62C3-491C-911D-AF6CA65391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694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91200"/>
            <a:ext cx="6400800" cy="381000"/>
          </a:xfrm>
        </p:spPr>
        <p:txBody>
          <a:bodyPr/>
          <a:lstStyle>
            <a:lvl1pPr marL="0" indent="0" algn="ctr">
              <a:buNone/>
              <a:defRPr sz="2000">
                <a:latin typeface="Cambria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60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5603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163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98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>
            <a:lvl1pPr>
              <a:defRPr sz="240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55232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1736" y="6427936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5B27A1-EB0E-4BD0-B3ED-F3C5B338087E}" type="slidenum">
              <a:rPr lang="en-US" sz="1200" b="1">
                <a:solidFill>
                  <a:srgbClr val="6600CC"/>
                </a:solidFill>
              </a:rPr>
              <a:pPr/>
              <a:t>‹#›</a:t>
            </a:fld>
            <a:endParaRPr lang="en-US" b="1" dirty="0">
              <a:solidFill>
                <a:srgbClr val="6600CC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477888" y="1170296"/>
            <a:ext cx="6262464" cy="45719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B0F-A6AA-4C29-A9DB-79C4296D3745}" type="datetimeFigureOut">
              <a:rPr lang="en-IN" smtClean="0"/>
              <a:pPr/>
              <a:t>12-02-2017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 sz="1200"/>
            </a:lvl1pPr>
          </a:lstStyle>
          <a:p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0A3D-87E7-44A5-854D-121DE8E88F8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4568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762000" y="1600200"/>
            <a:ext cx="7848600" cy="46482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03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mbria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2050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93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831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39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8015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1937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7" y="5534496"/>
            <a:ext cx="1619673" cy="132350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AutoShape 12"/>
          <p:cNvSpPr>
            <a:spLocks noChangeArrowheads="1"/>
          </p:cNvSpPr>
          <p:nvPr/>
        </p:nvSpPr>
        <p:spPr bwMode="auto">
          <a:xfrm>
            <a:off x="1115616" y="476250"/>
            <a:ext cx="6912768" cy="152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Line 13"/>
          <p:cNvSpPr>
            <a:spLocks noChangeShapeType="1"/>
          </p:cNvSpPr>
          <p:nvPr/>
        </p:nvSpPr>
        <p:spPr bwMode="auto">
          <a:xfrm>
            <a:off x="381000" y="6481763"/>
            <a:ext cx="8382000" cy="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A5B0F-A6AA-4C29-A9DB-79C4296D3745}" type="datetimeFigureOut">
              <a:rPr lang="en-IN" smtClean="0"/>
              <a:pPr/>
              <a:t>12-02-2017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60A3D-87E7-44A5-854D-121DE8E88F8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744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98"/>
          <a:ext cx="9144794" cy="6857802"/>
        </p:xfrm>
        <a:graphic>
          <a:graphicData uri="http://schemas.openxmlformats.org/presentationml/2006/ole">
            <p:oleObj spid="_x0000_s1026" name="Presentation" r:id="rId3" imgW="4570340" imgH="3427555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Infringement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 of Infringement &amp; Its Socio-economic Influence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709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Infringement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“Violating an owner’s Right” </a:t>
            </a:r>
          </a:p>
          <a:p>
            <a:endParaRPr lang="en-US" sz="1800" dirty="0" smtClean="0"/>
          </a:p>
          <a:p>
            <a:r>
              <a:rPr lang="en-US" sz="1800" b="1" dirty="0" smtClean="0"/>
              <a:t>Patent Infringement : </a:t>
            </a:r>
            <a:r>
              <a:rPr lang="en-US" sz="1800" dirty="0" smtClean="0"/>
              <a:t>Using or selling a patented invention, especially for commercial purposes, without permission of the (patent) owner</a:t>
            </a:r>
          </a:p>
          <a:p>
            <a:endParaRPr lang="en-US" sz="1800" dirty="0"/>
          </a:p>
          <a:p>
            <a:r>
              <a:rPr lang="en-US" sz="1800" dirty="0" smtClean="0"/>
              <a:t>Likewise – Copyright and Trademark Infringements</a:t>
            </a:r>
          </a:p>
          <a:p>
            <a:endParaRPr lang="en-US" sz="1800" dirty="0"/>
          </a:p>
          <a:p>
            <a:r>
              <a:rPr lang="en-IN" sz="1800" dirty="0" smtClean="0"/>
              <a:t>“</a:t>
            </a:r>
            <a:r>
              <a:rPr lang="en-IN" sz="1800" i="1" dirty="0" smtClean="0"/>
              <a:t>It </a:t>
            </a:r>
            <a:r>
              <a:rPr lang="en-IN" sz="1800" i="1" dirty="0"/>
              <a:t>is estimated that the legitimate industry loses approximately €10 billion of revenue </a:t>
            </a:r>
            <a:r>
              <a:rPr lang="en-IN" sz="1800" i="1" dirty="0" smtClean="0"/>
              <a:t>annually due </a:t>
            </a:r>
            <a:r>
              <a:rPr lang="en-IN" sz="1800" i="1" dirty="0"/>
              <a:t>to the presence of counterfeit </a:t>
            </a:r>
            <a:r>
              <a:rPr lang="en-IN" sz="1800" i="1" dirty="0" smtClean="0"/>
              <a:t>medicines </a:t>
            </a:r>
            <a:r>
              <a:rPr lang="en-IN" sz="1800" i="1" dirty="0"/>
              <a:t>in the EU marketplace, corresponding to </a:t>
            </a:r>
            <a:r>
              <a:rPr lang="en-IN" sz="1800" i="1" dirty="0" smtClean="0"/>
              <a:t>4.4% of </a:t>
            </a:r>
            <a:r>
              <a:rPr lang="en-IN" sz="1800" i="1" dirty="0"/>
              <a:t>the sector’s sales</a:t>
            </a:r>
            <a:r>
              <a:rPr lang="en-IN" sz="1800" i="1" dirty="0" smtClean="0"/>
              <a:t>.”</a:t>
            </a:r>
            <a:r>
              <a:rPr lang="en-IN" sz="1800" i="1" baseline="30000" dirty="0" smtClean="0"/>
              <a:t>1</a:t>
            </a:r>
            <a:endParaRPr lang="en-IN" sz="1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054073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smtClean="0"/>
              <a:t>1. THE </a:t>
            </a:r>
            <a:r>
              <a:rPr lang="en-IN" sz="1000" dirty="0"/>
              <a:t>ECONOMIC COST </a:t>
            </a:r>
            <a:r>
              <a:rPr lang="en-IN" sz="1000" dirty="0" smtClean="0"/>
              <a:t>OF IPR </a:t>
            </a:r>
            <a:r>
              <a:rPr lang="en-IN" sz="1000" dirty="0"/>
              <a:t>INFRINGEMENT IN </a:t>
            </a:r>
            <a:r>
              <a:rPr lang="en-IN" sz="1000" dirty="0" smtClean="0"/>
              <a:t>THE PHARMACEUTICAL INDUSTRY; September 2016; Quantification </a:t>
            </a:r>
            <a:r>
              <a:rPr lang="en-IN" sz="1000" dirty="0"/>
              <a:t>of infringement in Manufacture of </a:t>
            </a:r>
            <a:r>
              <a:rPr lang="en-IN" sz="1000" dirty="0" smtClean="0"/>
              <a:t>pharmaceutical preparations </a:t>
            </a:r>
            <a:r>
              <a:rPr lang="en-IN" sz="1000" dirty="0"/>
              <a:t>(NACE 21.20)</a:t>
            </a:r>
          </a:p>
        </p:txBody>
      </p:sp>
    </p:spTree>
    <p:extLst>
      <p:ext uri="{BB962C8B-B14F-4D97-AF65-F5344CB8AC3E}">
        <p14:creationId xmlns:p14="http://schemas.microsoft.com/office/powerpoint/2010/main" xmlns="" val="33851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Infringement ?? !!!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444610"/>
            <a:ext cx="2520280" cy="1882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8490" y="1355655"/>
            <a:ext cx="3681265" cy="394277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1562" y="3645024"/>
            <a:ext cx="19240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58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735423"/>
            <a:ext cx="2361905" cy="2069841"/>
          </a:xfrm>
          <a:prstGeom prst="rect">
            <a:avLst/>
          </a:prstGeom>
          <a:ln>
            <a:noFill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/>
            <a:r>
              <a:rPr lang="en-US" sz="2400" dirty="0" smtClean="0"/>
              <a:t>Infringement</a:t>
            </a:r>
            <a:endParaRPr lang="en-IN" sz="2400" dirty="0"/>
          </a:p>
          <a:p>
            <a:pPr lvl="1" rtl="0"/>
            <a:r>
              <a:rPr lang="en-US" sz="2000" dirty="0" smtClean="0"/>
              <a:t>Direct Infringement</a:t>
            </a:r>
            <a:endParaRPr lang="en-IN" sz="2000" dirty="0"/>
          </a:p>
          <a:p>
            <a:pPr lvl="1" rtl="0"/>
            <a:r>
              <a:rPr lang="en-US" sz="2000" dirty="0" smtClean="0"/>
              <a:t>Indirect Infringement</a:t>
            </a:r>
            <a:endParaRPr lang="en-IN" sz="2000" dirty="0"/>
          </a:p>
          <a:p>
            <a:pPr lvl="2" rtl="0"/>
            <a:r>
              <a:rPr lang="en-US" sz="1800" dirty="0" smtClean="0"/>
              <a:t>Contributory Infringement – </a:t>
            </a:r>
          </a:p>
          <a:p>
            <a:pPr lvl="3"/>
            <a:r>
              <a:rPr lang="en-US" sz="1600" dirty="0" smtClean="0"/>
              <a:t>Not actively participated but contributed to the infringement</a:t>
            </a:r>
            <a:endParaRPr lang="en-IN" sz="1600" dirty="0"/>
          </a:p>
          <a:p>
            <a:pPr lvl="2" rtl="0"/>
            <a:r>
              <a:rPr lang="en-US" sz="1800" dirty="0" smtClean="0"/>
              <a:t>Induced Infringement </a:t>
            </a:r>
          </a:p>
          <a:p>
            <a:pPr lvl="3"/>
            <a:r>
              <a:rPr lang="en-US" sz="1600" dirty="0" smtClean="0"/>
              <a:t>Providing instructions to (</a:t>
            </a:r>
            <a:r>
              <a:rPr lang="en-US" sz="1600" i="1" dirty="0" smtClean="0"/>
              <a:t>induce</a:t>
            </a:r>
            <a:r>
              <a:rPr lang="en-US" sz="1600" dirty="0" smtClean="0"/>
              <a:t>) the end user such that to enable him/her to practice the right protected process and/or producing right protected product</a:t>
            </a:r>
            <a:endParaRPr lang="en-IN" sz="1600" dirty="0" smtClean="0"/>
          </a:p>
          <a:p>
            <a:r>
              <a:rPr lang="en-US" sz="2100" dirty="0" smtClean="0"/>
              <a:t>Artificial Infringement ..!!!</a:t>
            </a:r>
          </a:p>
          <a:p>
            <a:pPr lvl="1"/>
            <a:r>
              <a:rPr lang="en-US" sz="1900" dirty="0" smtClean="0"/>
              <a:t>The ANDA litigations</a:t>
            </a:r>
            <a:endParaRPr lang="en-US" sz="1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Infringement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449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Socio-Economic Implications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Proved Guilty of infringement – </a:t>
            </a:r>
          </a:p>
          <a:p>
            <a:pPr lvl="1"/>
            <a:r>
              <a:rPr lang="en-US" sz="1600" dirty="0" smtClean="0"/>
              <a:t>Pay high amount of damages &amp; litigation cost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Successfully proved the defendant infringing</a:t>
            </a:r>
          </a:p>
          <a:p>
            <a:pPr lvl="1"/>
            <a:r>
              <a:rPr lang="en-US" sz="1600" dirty="0" smtClean="0"/>
              <a:t>Get paid for in term of damages due to loss of profit and others</a:t>
            </a:r>
          </a:p>
          <a:p>
            <a:pPr lvl="1"/>
            <a:endParaRPr lang="en-US" sz="1600" dirty="0"/>
          </a:p>
          <a:p>
            <a:r>
              <a:rPr lang="en-US" sz="1800" dirty="0" smtClean="0"/>
              <a:t>Enforcement</a:t>
            </a:r>
          </a:p>
          <a:p>
            <a:pPr lvl="1"/>
            <a:r>
              <a:rPr lang="en-US" sz="1600" dirty="0" smtClean="0"/>
              <a:t>Willful infringement is a social and economic menace and prejudice to sanctity of law</a:t>
            </a:r>
          </a:p>
          <a:p>
            <a:pPr lvl="1"/>
            <a:r>
              <a:rPr lang="en-US" sz="1600" dirty="0" smtClean="0"/>
              <a:t>Unfair to market competitiveness</a:t>
            </a:r>
          </a:p>
          <a:p>
            <a:pPr lvl="1"/>
            <a:r>
              <a:rPr lang="en-US" sz="1600" dirty="0" smtClean="0"/>
              <a:t>enforceability of the IPRs encourage innovation and development</a:t>
            </a:r>
          </a:p>
          <a:p>
            <a:endParaRPr lang="en-IN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4818862"/>
            <a:ext cx="3469205" cy="1597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824127"/>
            <a:ext cx="1719520" cy="15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14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Guilty of Infringement ??? Damages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>
                <a:solidFill>
                  <a:srgbClr val="80021A"/>
                </a:solidFill>
                <a:latin typeface="+mj-lt"/>
              </a:rPr>
              <a:t>Top ten largest initial adjudicated damages awards: 1996 –2015</a:t>
            </a:r>
            <a:endParaRPr lang="en-IN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7697"/>
            <a:ext cx="7920880" cy="421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021288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i="1" dirty="0"/>
              <a:t>Chris </a:t>
            </a:r>
            <a:r>
              <a:rPr lang="en-IN" sz="1200" i="1" dirty="0" smtClean="0"/>
              <a:t>Barry et. al. </a:t>
            </a:r>
            <a:r>
              <a:rPr lang="en-IN" sz="1200" dirty="0" smtClean="0"/>
              <a:t>2016 Patent Litigation Study: Are we at an inflection point? www.pwc.com/us/forensics</a:t>
            </a:r>
            <a:endParaRPr lang="en-IN" sz="12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11560" y="2852936"/>
            <a:ext cx="777686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611560" y="4437112"/>
            <a:ext cx="777686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611560" y="5373216"/>
            <a:ext cx="777686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611560" y="5733256"/>
            <a:ext cx="777686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76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Guilty of Infringement ??? </a:t>
            </a:r>
            <a:r>
              <a:rPr lang="en-US" dirty="0" smtClean="0"/>
              <a:t>- Damages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>
                <a:solidFill>
                  <a:srgbClr val="80021A"/>
                </a:solidFill>
                <a:latin typeface="+mj-lt"/>
              </a:rPr>
              <a:t>Median damages awarded </a:t>
            </a:r>
            <a:r>
              <a:rPr lang="en-IN" b="1" dirty="0" smtClean="0">
                <a:solidFill>
                  <a:srgbClr val="80021A"/>
                </a:solidFill>
                <a:latin typeface="+mj-lt"/>
              </a:rPr>
              <a:t>: Adjusting </a:t>
            </a:r>
            <a:r>
              <a:rPr lang="en-IN" b="1" dirty="0">
                <a:solidFill>
                  <a:srgbClr val="80021A"/>
                </a:solidFill>
                <a:latin typeface="+mj-lt"/>
              </a:rPr>
              <a:t>for inflation using </a:t>
            </a:r>
            <a:r>
              <a:rPr lang="en-IN" b="1" dirty="0" smtClean="0">
                <a:solidFill>
                  <a:srgbClr val="80021A"/>
                </a:solidFill>
                <a:latin typeface="+mj-lt"/>
              </a:rPr>
              <a:t>the consumer </a:t>
            </a:r>
            <a:r>
              <a:rPr lang="en-IN" b="1" dirty="0">
                <a:solidFill>
                  <a:srgbClr val="80021A"/>
                </a:solidFill>
                <a:latin typeface="+mj-lt"/>
              </a:rPr>
              <a:t>price index (CPI), the </a:t>
            </a:r>
            <a:r>
              <a:rPr lang="en-IN" b="1" dirty="0" smtClean="0">
                <a:solidFill>
                  <a:srgbClr val="80021A"/>
                </a:solidFill>
                <a:latin typeface="+mj-lt"/>
              </a:rPr>
              <a:t>annual median </a:t>
            </a:r>
            <a:r>
              <a:rPr lang="en-IN" b="1" dirty="0">
                <a:solidFill>
                  <a:srgbClr val="80021A"/>
                </a:solidFill>
                <a:latin typeface="+mj-lt"/>
              </a:rPr>
              <a:t>damages award over the </a:t>
            </a:r>
            <a:r>
              <a:rPr lang="en-IN" b="1" dirty="0" smtClean="0">
                <a:solidFill>
                  <a:srgbClr val="80021A"/>
                </a:solidFill>
                <a:latin typeface="+mj-lt"/>
              </a:rPr>
              <a:t>years 1996 </a:t>
            </a:r>
            <a:r>
              <a:rPr lang="en-IN" b="1" dirty="0">
                <a:solidFill>
                  <a:srgbClr val="80021A"/>
                </a:solidFill>
                <a:latin typeface="+mj-lt"/>
              </a:rPr>
              <a:t>through 2015)</a:t>
            </a:r>
            <a:endParaRPr lang="en-IN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021288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i="1" dirty="0"/>
              <a:t>Chris </a:t>
            </a:r>
            <a:r>
              <a:rPr lang="en-IN" sz="1200" i="1" dirty="0" smtClean="0"/>
              <a:t>Barry et. al. </a:t>
            </a:r>
            <a:r>
              <a:rPr lang="en-IN" sz="1200" dirty="0" smtClean="0"/>
              <a:t>2016 Patent Litigation Study: Are we at an inflection point? www.pwc.com/us/forensics</a:t>
            </a:r>
            <a:endParaRPr lang="en-IN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6972300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51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to Patent Holder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000" dirty="0" smtClean="0"/>
              <a:t>Patent </a:t>
            </a:r>
            <a:r>
              <a:rPr lang="en-IN" sz="2000" dirty="0"/>
              <a:t>holders </a:t>
            </a:r>
            <a:r>
              <a:rPr lang="en-IN" sz="2000" dirty="0" smtClean="0"/>
              <a:t>are generally compensated for infringement in two broad ways</a:t>
            </a:r>
          </a:p>
          <a:p>
            <a:pPr lvl="1"/>
            <a:r>
              <a:rPr lang="en-US" sz="1800" dirty="0" smtClean="0"/>
              <a:t>Reasonable royalties</a:t>
            </a:r>
          </a:p>
          <a:p>
            <a:pPr lvl="1"/>
            <a:r>
              <a:rPr lang="en-US" sz="1800" dirty="0" smtClean="0"/>
              <a:t>Loss of Profit (Triple damages in US)</a:t>
            </a:r>
          </a:p>
          <a:p>
            <a:pPr lvl="1"/>
            <a:r>
              <a:rPr lang="en-US" sz="1800" dirty="0" smtClean="0"/>
              <a:t>(Sometimes both..!!!)</a:t>
            </a:r>
          </a:p>
          <a:p>
            <a:r>
              <a:rPr lang="en-IN" sz="1800" b="1" dirty="0" smtClean="0">
                <a:solidFill>
                  <a:srgbClr val="80021A"/>
                </a:solidFill>
                <a:latin typeface="+mj-lt"/>
              </a:rPr>
              <a:t>Composition </a:t>
            </a:r>
            <a:r>
              <a:rPr lang="en-IN" sz="1800" b="1" dirty="0">
                <a:solidFill>
                  <a:srgbClr val="80021A"/>
                </a:solidFill>
                <a:latin typeface="+mj-lt"/>
              </a:rPr>
              <a:t>of damages awards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109" y="3501008"/>
            <a:ext cx="2160240" cy="254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2160240" cy="241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29813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6021288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i="1" dirty="0"/>
              <a:t>Chris </a:t>
            </a:r>
            <a:r>
              <a:rPr lang="en-IN" sz="1200" i="1" dirty="0" smtClean="0"/>
              <a:t>Barry et. al. </a:t>
            </a:r>
            <a:r>
              <a:rPr lang="en-IN" sz="1200" dirty="0" smtClean="0"/>
              <a:t>2016 Patent Litigation Study: Are we at an inflection point? www.pwc.com/us/forensics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xmlns="" val="28623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infringement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227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Dominance of Pharmaceuticals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80021A"/>
                </a:solidFill>
                <a:latin typeface="+mj-lt"/>
              </a:rPr>
              <a:t>2</a:t>
            </a:r>
            <a:r>
              <a:rPr lang="en-US" sz="1800" b="1" baseline="30000" dirty="0" smtClean="0">
                <a:solidFill>
                  <a:srgbClr val="80021A"/>
                </a:solidFill>
                <a:latin typeface="+mj-lt"/>
              </a:rPr>
              <a:t>nd</a:t>
            </a:r>
            <a:r>
              <a:rPr lang="en-US" sz="1800" b="1" dirty="0" smtClean="0">
                <a:solidFill>
                  <a:srgbClr val="80021A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rgbClr val="80021A"/>
                </a:solidFill>
                <a:latin typeface="+mj-lt"/>
              </a:rPr>
              <a:t>in terms of number of  Patent </a:t>
            </a:r>
            <a:r>
              <a:rPr lang="en-US" sz="1800" b="1" dirty="0" smtClean="0">
                <a:solidFill>
                  <a:srgbClr val="80021A"/>
                </a:solidFill>
                <a:latin typeface="+mj-lt"/>
              </a:rPr>
              <a:t>Infringement-Litigations Filed</a:t>
            </a:r>
            <a:endParaRPr lang="en-US" sz="1800" b="1" dirty="0">
              <a:solidFill>
                <a:srgbClr val="80021A"/>
              </a:solidFill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0468" y="1844824"/>
            <a:ext cx="540067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50508"/>
            <a:ext cx="1504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6021288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i="1" dirty="0"/>
              <a:t>Chris </a:t>
            </a:r>
            <a:r>
              <a:rPr lang="en-IN" sz="1200" i="1" dirty="0" smtClean="0"/>
              <a:t>Barry et. al. </a:t>
            </a:r>
            <a:r>
              <a:rPr lang="en-IN" sz="1200" dirty="0" smtClean="0"/>
              <a:t>2016 Patent Litigation Study: Are we at an inflection point? www.pwc.com/us/forensics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xmlns="" val="31118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4027542"/>
            <a:ext cx="3684533" cy="1685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633676"/>
            <a:ext cx="7117180" cy="1470025"/>
          </a:xfrm>
        </p:spPr>
        <p:txBody>
          <a:bodyPr/>
          <a:lstStyle/>
          <a:p>
            <a:pPr algn="ctr"/>
            <a:r>
              <a:rPr lang="en-US" sz="3200" dirty="0" smtClean="0"/>
              <a:t>Trends in Pharmaceutical IP-Infringement</a:t>
            </a:r>
            <a:endParaRPr lang="en-IN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Kishor Vinchhi</a:t>
            </a:r>
          </a:p>
          <a:p>
            <a:r>
              <a:rPr lang="en-US" dirty="0" err="1" smtClean="0"/>
              <a:t>Cadila</a:t>
            </a:r>
            <a:r>
              <a:rPr lang="en-US" dirty="0" smtClean="0"/>
              <a:t> Healthcare Limited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53307">
            <a:off x="956340" y="1174740"/>
            <a:ext cx="1724256" cy="988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610669">
            <a:off x="6505246" y="1171253"/>
            <a:ext cx="1966417" cy="865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082" y="1098274"/>
            <a:ext cx="1800200" cy="10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1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Dominance of Pharmaceuticals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80021A"/>
                </a:solidFill>
                <a:latin typeface="+mj-lt"/>
              </a:rPr>
              <a:t>1</a:t>
            </a:r>
            <a:r>
              <a:rPr lang="en-US" sz="1800" b="1" baseline="30000" dirty="0" smtClean="0">
                <a:solidFill>
                  <a:srgbClr val="80021A"/>
                </a:solidFill>
                <a:latin typeface="+mj-lt"/>
              </a:rPr>
              <a:t>st</a:t>
            </a:r>
            <a:r>
              <a:rPr lang="en-US" sz="1800" b="1" dirty="0" smtClean="0">
                <a:solidFill>
                  <a:srgbClr val="80021A"/>
                </a:solidFill>
                <a:latin typeface="+mj-lt"/>
              </a:rPr>
              <a:t> in </a:t>
            </a:r>
            <a:r>
              <a:rPr lang="en-US" sz="1800" b="1" dirty="0">
                <a:solidFill>
                  <a:srgbClr val="80021A"/>
                </a:solidFill>
                <a:latin typeface="+mj-lt"/>
              </a:rPr>
              <a:t>terms of </a:t>
            </a:r>
            <a:r>
              <a:rPr lang="en-US" sz="1800" b="1" dirty="0" smtClean="0">
                <a:solidFill>
                  <a:srgbClr val="80021A"/>
                </a:solidFill>
                <a:latin typeface="+mj-lt"/>
              </a:rPr>
              <a:t>Damages Awarded</a:t>
            </a:r>
            <a:endParaRPr lang="en-US" sz="1800" b="1" dirty="0">
              <a:solidFill>
                <a:srgbClr val="80021A"/>
              </a:solidFill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1821" y="1772816"/>
            <a:ext cx="532447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62212" y="5325641"/>
            <a:ext cx="5972175" cy="69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6021288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i="1" dirty="0"/>
              <a:t>Chris </a:t>
            </a:r>
            <a:r>
              <a:rPr lang="en-IN" sz="1200" i="1" dirty="0" smtClean="0"/>
              <a:t>Barry et. al. </a:t>
            </a:r>
            <a:r>
              <a:rPr lang="en-IN" sz="1200" dirty="0" smtClean="0"/>
              <a:t>2016 Patent Litigation Study: Are we at an inflection point? www.pwc.com/us/forensics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xmlns="" val="17866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Rates for Patent Holders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Overall Success Rate			Success Rate at Trials</a:t>
            </a:r>
            <a:endParaRPr lang="en-IN" sz="1800" b="1" dirty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18732"/>
            <a:ext cx="3384376" cy="4374564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Oval 4"/>
          <p:cNvSpPr/>
          <p:nvPr/>
        </p:nvSpPr>
        <p:spPr bwMode="auto">
          <a:xfrm>
            <a:off x="3525251" y="4725144"/>
            <a:ext cx="720080" cy="648072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39878" y="1757936"/>
            <a:ext cx="3306088" cy="4394488"/>
            <a:chOff x="4139878" y="1348117"/>
            <a:chExt cx="3306088" cy="439448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348117"/>
              <a:ext cx="1937862" cy="4392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 flipV="1">
              <a:off x="5508104" y="5741091"/>
              <a:ext cx="1937862" cy="151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5" idx="5"/>
            </p:cNvCxnSpPr>
            <p:nvPr/>
          </p:nvCxnSpPr>
          <p:spPr bwMode="auto">
            <a:xfrm flipH="1" flipV="1">
              <a:off x="4139878" y="4868489"/>
              <a:ext cx="1368226" cy="87260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03075" y="6165304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i="1" dirty="0"/>
              <a:t>Chris </a:t>
            </a:r>
            <a:r>
              <a:rPr lang="en-IN" sz="1200" i="1" dirty="0" smtClean="0"/>
              <a:t>Barry et. al. </a:t>
            </a:r>
            <a:r>
              <a:rPr lang="en-IN" sz="1200" dirty="0" smtClean="0"/>
              <a:t>2016 Patent Litigation Study: Are we at an inflection point? www.pwc.com/us/forensics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xmlns="" val="33699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Rates for Patent Holders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Success Rate for Pharmaceuticals is above the Overall Average</a:t>
            </a:r>
            <a:endParaRPr lang="en-IN" sz="1800" b="1" dirty="0">
              <a:solidFill>
                <a:schemeClr val="accent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9237" y="1772816"/>
            <a:ext cx="61055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7085" y="5432345"/>
            <a:ext cx="45815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536" y="6021288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i="1" dirty="0"/>
              <a:t>Chris </a:t>
            </a:r>
            <a:r>
              <a:rPr lang="en-IN" sz="1200" i="1" dirty="0" smtClean="0"/>
              <a:t>Barry et. al. </a:t>
            </a:r>
            <a:r>
              <a:rPr lang="en-IN" sz="1200" dirty="0" smtClean="0"/>
              <a:t>2016 Patent Litigation Study: Are we at an inflection point? www.pwc.com/us/forensics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xmlns="" val="12708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ANDA Litigations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user pos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814" y="1052736"/>
            <a:ext cx="8285626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165304"/>
            <a:ext cx="1792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Paragraph IV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xmlns="" val="2832139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ANDAs Court case: Statistics 2016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user pos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84" y="1119335"/>
            <a:ext cx="8465792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236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laws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Recent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384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Astrazeneca</a:t>
            </a:r>
            <a:r>
              <a:rPr lang="en-US" dirty="0"/>
              <a:t> vs. Dr. </a:t>
            </a:r>
            <a:r>
              <a:rPr lang="en-US" dirty="0" err="1"/>
              <a:t>Reddys</a:t>
            </a:r>
            <a:r>
              <a:rPr lang="en-US" dirty="0"/>
              <a:t>’ – </a:t>
            </a:r>
            <a:r>
              <a:rPr lang="en-US" dirty="0" err="1"/>
              <a:t>Nexium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‘The Purple Pill’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IN" dirty="0" err="1" smtClean="0"/>
              <a:t>Astrazeneca</a:t>
            </a:r>
            <a:r>
              <a:rPr lang="en-IN" dirty="0" smtClean="0"/>
              <a:t> and </a:t>
            </a:r>
            <a:r>
              <a:rPr lang="en-IN" dirty="0" err="1" smtClean="0"/>
              <a:t>Dr.</a:t>
            </a:r>
            <a:r>
              <a:rPr lang="en-IN" dirty="0" smtClean="0"/>
              <a:t> Reddy’s settled their Hatch-Waxman case in 2011.  As part of that settlement, </a:t>
            </a:r>
            <a:r>
              <a:rPr lang="en-IN" dirty="0" err="1" smtClean="0"/>
              <a:t>Dr.</a:t>
            </a:r>
            <a:r>
              <a:rPr lang="en-IN" dirty="0" smtClean="0"/>
              <a:t> Reddy’s was enjoined from selling generic </a:t>
            </a:r>
            <a:r>
              <a:rPr lang="en-IN" dirty="0" err="1" smtClean="0"/>
              <a:t>Nexium</a:t>
            </a:r>
            <a:r>
              <a:rPr lang="en-IN" dirty="0" smtClean="0"/>
              <a:t>® until 2014, and it did not begin distributing its generic version until September 25, 2015.</a:t>
            </a:r>
          </a:p>
          <a:p>
            <a:r>
              <a:rPr lang="en-US" dirty="0" err="1" smtClean="0"/>
              <a:t>Astrazeneca</a:t>
            </a:r>
            <a:r>
              <a:rPr lang="en-US" dirty="0" smtClean="0"/>
              <a:t> later restrained Dr. Reddy’s from selling </a:t>
            </a:r>
            <a:r>
              <a:rPr lang="en-IN" dirty="0"/>
              <a:t>a generic pill that is </a:t>
            </a:r>
            <a:r>
              <a:rPr lang="en-IN" sz="1800" b="1" dirty="0">
                <a:solidFill>
                  <a:srgbClr val="7030A0"/>
                </a:solidFill>
              </a:rPr>
              <a:t>purple</a:t>
            </a:r>
            <a:r>
              <a:rPr lang="en-IN" dirty="0"/>
              <a:t>, just like </a:t>
            </a:r>
            <a:r>
              <a:rPr lang="en-IN" dirty="0" err="1"/>
              <a:t>Nexium</a:t>
            </a:r>
            <a:r>
              <a:rPr lang="en-IN" dirty="0" smtClean="0"/>
              <a:t>®.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IN" dirty="0" err="1" smtClean="0"/>
              <a:t>Astrazeneca</a:t>
            </a:r>
            <a:r>
              <a:rPr lang="en-IN" dirty="0" smtClean="0"/>
              <a:t> had </a:t>
            </a:r>
            <a:r>
              <a:rPr lang="en-IN" dirty="0"/>
              <a:t>been selling purple pills, both </a:t>
            </a:r>
            <a:r>
              <a:rPr lang="en-IN" dirty="0" err="1"/>
              <a:t>Nexium</a:t>
            </a:r>
            <a:r>
              <a:rPr lang="en-IN" dirty="0"/>
              <a:t>® and Prilosec®, since 1989.  It </a:t>
            </a:r>
            <a:r>
              <a:rPr lang="en-IN" dirty="0" smtClean="0"/>
              <a:t>had </a:t>
            </a:r>
            <a:r>
              <a:rPr lang="en-IN" dirty="0"/>
              <a:t>three trademarks specifically covering gastrointestinal pharmaceuticals, and one specifically directed to </a:t>
            </a:r>
            <a:r>
              <a:rPr lang="en-IN" b="1" dirty="0"/>
              <a:t>“The PURPLE PILL®”</a:t>
            </a:r>
            <a:r>
              <a:rPr lang="en-IN" dirty="0"/>
              <a:t> for the same drugs</a:t>
            </a:r>
            <a:r>
              <a:rPr lang="en-IN" dirty="0" smtClean="0"/>
              <a:t>.</a:t>
            </a:r>
          </a:p>
          <a:p>
            <a:r>
              <a:rPr lang="en-IN" dirty="0" smtClean="0"/>
              <a:t>The generic </a:t>
            </a:r>
            <a:r>
              <a:rPr lang="en-IN" dirty="0"/>
              <a:t>versions of </a:t>
            </a:r>
            <a:r>
              <a:rPr lang="en-IN" dirty="0" err="1"/>
              <a:t>Nexium</a:t>
            </a:r>
            <a:r>
              <a:rPr lang="en-IN" dirty="0"/>
              <a:t>® sold by </a:t>
            </a:r>
            <a:r>
              <a:rPr lang="en-IN" dirty="0" err="1"/>
              <a:t>Teva</a:t>
            </a:r>
            <a:r>
              <a:rPr lang="en-IN" dirty="0"/>
              <a:t> and </a:t>
            </a:r>
            <a:r>
              <a:rPr lang="en-IN" dirty="0" err="1" smtClean="0"/>
              <a:t>Mylan</a:t>
            </a:r>
            <a:r>
              <a:rPr lang="en-IN" dirty="0" smtClean="0"/>
              <a:t> used </a:t>
            </a:r>
            <a:r>
              <a:rPr lang="en-IN" dirty="0"/>
              <a:t>blue and white </a:t>
            </a:r>
            <a:r>
              <a:rPr lang="en-IN" dirty="0" smtClean="0"/>
              <a:t>capsules while  </a:t>
            </a:r>
            <a:r>
              <a:rPr lang="en-IN" dirty="0" err="1"/>
              <a:t>Dr.</a:t>
            </a:r>
            <a:r>
              <a:rPr lang="en-IN" dirty="0"/>
              <a:t> Reddy’s specifically sold purple </a:t>
            </a:r>
            <a:r>
              <a:rPr lang="en-IN" dirty="0" smtClean="0"/>
              <a:t>capsules [Pic-1, Right side]</a:t>
            </a:r>
          </a:p>
          <a:p>
            <a:r>
              <a:rPr lang="en-US" dirty="0" smtClean="0"/>
              <a:t>DRL sued AZ for breach of settlement agreement and later in January-16, changed the </a:t>
            </a:r>
            <a:r>
              <a:rPr lang="en-US" dirty="0" err="1" smtClean="0"/>
              <a:t>colour</a:t>
            </a:r>
            <a:r>
              <a:rPr lang="en-US" dirty="0" smtClean="0"/>
              <a:t> to blue to resume US sales while the litigation continues [Pic-2]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165304"/>
            <a:ext cx="7920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 smtClean="0"/>
              <a:t>http://www.in-pharmatechnologist.com/Processing/AZ-retains-purple-reign-Dr-Reddy-s-relaunches-Nexium-generic-in-blue</a:t>
            </a:r>
            <a:endParaRPr lang="en-IN" sz="1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32507"/>
            <a:ext cx="1008112" cy="102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1601" y="2932507"/>
            <a:ext cx="956176" cy="92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447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Merck V. Gilead - </a:t>
            </a:r>
            <a:r>
              <a:rPr lang="en-US" dirty="0" err="1" smtClean="0"/>
              <a:t>Sofosbuvir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Gilead launched </a:t>
            </a:r>
            <a:r>
              <a:rPr lang="en-US" dirty="0" err="1" smtClean="0"/>
              <a:t>Sofosbuvir</a:t>
            </a:r>
            <a:r>
              <a:rPr lang="en-US" dirty="0" smtClean="0"/>
              <a:t> (SOVALDI) - </a:t>
            </a:r>
            <a:r>
              <a:rPr lang="en-IN" dirty="0" smtClean="0"/>
              <a:t>originally </a:t>
            </a:r>
            <a:r>
              <a:rPr lang="en-IN" dirty="0"/>
              <a:t>developed by </a:t>
            </a:r>
            <a:r>
              <a:rPr lang="en-IN" dirty="0" err="1" smtClean="0"/>
              <a:t>Pharmasset</a:t>
            </a:r>
            <a:r>
              <a:rPr lang="en-IN" dirty="0"/>
              <a:t>, which Gilead bought in </a:t>
            </a:r>
            <a:r>
              <a:rPr lang="en-IN" dirty="0" smtClean="0"/>
              <a:t>2011.</a:t>
            </a:r>
          </a:p>
          <a:p>
            <a:endParaRPr lang="en-IN" dirty="0" smtClean="0"/>
          </a:p>
          <a:p>
            <a:r>
              <a:rPr lang="en-US" dirty="0" smtClean="0"/>
              <a:t>Global sales: </a:t>
            </a:r>
            <a:r>
              <a:rPr lang="en-IN" dirty="0" smtClean="0"/>
              <a:t>25326M USD</a:t>
            </a:r>
          </a:p>
          <a:p>
            <a:endParaRPr lang="en-US" dirty="0" smtClean="0"/>
          </a:p>
          <a:p>
            <a:r>
              <a:rPr lang="en-US" dirty="0" err="1" smtClean="0"/>
              <a:t>Idenix</a:t>
            </a:r>
            <a:r>
              <a:rPr lang="en-US" dirty="0" smtClean="0"/>
              <a:t> filed lawsuit against Gilead citing </a:t>
            </a:r>
            <a:r>
              <a:rPr lang="en-US" dirty="0" err="1" smtClean="0"/>
              <a:t>Sofosbuvir</a:t>
            </a:r>
            <a:r>
              <a:rPr lang="en-US" dirty="0" smtClean="0"/>
              <a:t> infringed </a:t>
            </a:r>
            <a:r>
              <a:rPr lang="en-US" dirty="0" err="1" smtClean="0"/>
              <a:t>Idenix</a:t>
            </a:r>
            <a:r>
              <a:rPr lang="en-US" dirty="0" smtClean="0"/>
              <a:t> patent of </a:t>
            </a:r>
            <a:r>
              <a:rPr lang="en-IN" dirty="0"/>
              <a:t>a hepatitis C treatment that had been developed years </a:t>
            </a:r>
            <a:r>
              <a:rPr lang="en-IN" dirty="0" smtClean="0"/>
              <a:t>earlier – </a:t>
            </a:r>
            <a:r>
              <a:rPr lang="en-IN" dirty="0" err="1" smtClean="0"/>
              <a:t>Idenix</a:t>
            </a:r>
            <a:r>
              <a:rPr lang="en-IN" dirty="0" smtClean="0"/>
              <a:t> later acquired by Merck</a:t>
            </a:r>
          </a:p>
          <a:p>
            <a:endParaRPr lang="en-US" dirty="0"/>
          </a:p>
          <a:p>
            <a:r>
              <a:rPr lang="en-US" dirty="0" smtClean="0"/>
              <a:t>The District court found the patent valid and infringing &amp; awarded Merck </a:t>
            </a:r>
            <a:r>
              <a:rPr lang="en-IN" dirty="0"/>
              <a:t>$200 million in </a:t>
            </a:r>
            <a:r>
              <a:rPr lang="en-IN" dirty="0" smtClean="0"/>
              <a:t>damages</a:t>
            </a:r>
          </a:p>
          <a:p>
            <a:endParaRPr lang="en-US" dirty="0"/>
          </a:p>
          <a:p>
            <a:r>
              <a:rPr lang="en-US" dirty="0" smtClean="0"/>
              <a:t>The FC however overturned the verdict citing ‘misconduct’ on Merck side</a:t>
            </a:r>
          </a:p>
          <a:p>
            <a:endParaRPr lang="en-US" dirty="0"/>
          </a:p>
          <a:p>
            <a:r>
              <a:rPr lang="en-US" dirty="0" smtClean="0"/>
              <a:t>The federal Jury in Dec-16 reversed the FC decision and ordered Gilead </a:t>
            </a:r>
            <a:r>
              <a:rPr lang="en-IN" dirty="0" smtClean="0"/>
              <a:t>to </a:t>
            </a:r>
            <a:r>
              <a:rPr lang="en-IN" dirty="0"/>
              <a:t>pay $2.54 billion to </a:t>
            </a:r>
            <a:r>
              <a:rPr lang="en-IN" dirty="0" smtClean="0"/>
              <a:t>Merck in Royalties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5507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Momenta V. Teva / Momenta v. </a:t>
            </a:r>
            <a:r>
              <a:rPr lang="en-US" dirty="0" err="1" smtClean="0"/>
              <a:t>Amphastar</a:t>
            </a:r>
            <a:r>
              <a:rPr lang="en-US" dirty="0" smtClean="0"/>
              <a:t> - Enoxaparin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4824536"/>
          </a:xfrm>
        </p:spPr>
        <p:txBody>
          <a:bodyPr/>
          <a:lstStyle/>
          <a:p>
            <a:r>
              <a:rPr lang="en-US" dirty="0"/>
              <a:t>Momenta sued Teva and </a:t>
            </a:r>
            <a:r>
              <a:rPr lang="en-US" dirty="0" err="1"/>
              <a:t>Amphastar</a:t>
            </a:r>
            <a:r>
              <a:rPr lang="en-US" dirty="0"/>
              <a:t> </a:t>
            </a:r>
            <a:r>
              <a:rPr lang="en-US" dirty="0" smtClean="0"/>
              <a:t>under </a:t>
            </a:r>
            <a:r>
              <a:rPr lang="en-US" dirty="0"/>
              <a:t>35 USC </a:t>
            </a:r>
            <a:r>
              <a:rPr lang="en-US" dirty="0" smtClean="0"/>
              <a:t>§271(a</a:t>
            </a:r>
            <a:r>
              <a:rPr lang="en-US" dirty="0"/>
              <a:t>) (</a:t>
            </a:r>
            <a:r>
              <a:rPr lang="en-US" dirty="0" err="1"/>
              <a:t>Amphastar</a:t>
            </a:r>
            <a:r>
              <a:rPr lang="en-US" dirty="0"/>
              <a:t>) and under 35 USC § </a:t>
            </a:r>
            <a:r>
              <a:rPr lang="en-US" dirty="0" smtClean="0"/>
              <a:t>271(g</a:t>
            </a:r>
            <a:r>
              <a:rPr lang="en-US" dirty="0"/>
              <a:t>) (Teva and </a:t>
            </a:r>
            <a:r>
              <a:rPr lang="en-US" dirty="0" err="1"/>
              <a:t>Amphastar</a:t>
            </a:r>
            <a:r>
              <a:rPr lang="en-US" dirty="0"/>
              <a:t>) for allegedly infringing its patented process for testing batches of the anticoagulant drug enoxaparin for compliance with U.S. quality requirements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Teva </a:t>
            </a:r>
            <a:r>
              <a:rPr lang="en-US" i="1" dirty="0" smtClean="0"/>
              <a:t>imported </a:t>
            </a:r>
            <a:r>
              <a:rPr lang="en-US" dirty="0" smtClean="0"/>
              <a:t>enoxaparin </a:t>
            </a:r>
            <a:r>
              <a:rPr lang="en-US" dirty="0"/>
              <a:t>and </a:t>
            </a:r>
            <a:r>
              <a:rPr lang="en-US" dirty="0" smtClean="0"/>
              <a:t>used </a:t>
            </a:r>
            <a:r>
              <a:rPr lang="en-US" dirty="0"/>
              <a:t>the testing method </a:t>
            </a:r>
            <a:r>
              <a:rPr lang="en-US" dirty="0" smtClean="0"/>
              <a:t>in Italy to </a:t>
            </a:r>
            <a:r>
              <a:rPr lang="en-US" i="1" dirty="0"/>
              <a:t>sort </a:t>
            </a:r>
            <a:r>
              <a:rPr lang="en-US" dirty="0"/>
              <a:t>for batches of sufficient quality to enter the U.S. market.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Amphastar</a:t>
            </a:r>
            <a:r>
              <a:rPr lang="en-US" dirty="0" smtClean="0"/>
              <a:t> </a:t>
            </a:r>
            <a:r>
              <a:rPr lang="en-US" i="1" dirty="0" smtClean="0"/>
              <a:t>manufactured </a:t>
            </a:r>
            <a:r>
              <a:rPr lang="en-US" dirty="0"/>
              <a:t>enoxaparin </a:t>
            </a:r>
            <a:r>
              <a:rPr lang="en-US" i="1" dirty="0"/>
              <a:t>within </a:t>
            </a:r>
            <a:r>
              <a:rPr lang="en-US" dirty="0"/>
              <a:t>the U.S., and </a:t>
            </a:r>
            <a:r>
              <a:rPr lang="en-US" dirty="0" smtClean="0"/>
              <a:t>used </a:t>
            </a:r>
            <a:r>
              <a:rPr lang="en-US" dirty="0"/>
              <a:t>the test as </a:t>
            </a:r>
            <a:r>
              <a:rPr lang="en-US" i="1" dirty="0"/>
              <a:t>intermediate </a:t>
            </a:r>
            <a:r>
              <a:rPr lang="en-US" dirty="0"/>
              <a:t>and </a:t>
            </a:r>
            <a:r>
              <a:rPr lang="en-US" i="1" dirty="0"/>
              <a:t>final </a:t>
            </a:r>
            <a:r>
              <a:rPr lang="en-US" dirty="0"/>
              <a:t>steps to sort its batches.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The district court granted summary judgment in favor of Teva and </a:t>
            </a:r>
            <a:r>
              <a:rPr lang="en-US" dirty="0" err="1"/>
              <a:t>Amphastar</a:t>
            </a:r>
            <a:r>
              <a:rPr lang="en-US" dirty="0"/>
              <a:t>, holding </a:t>
            </a:r>
            <a:r>
              <a:rPr lang="en-US" dirty="0" smtClean="0"/>
              <a:t>that</a:t>
            </a:r>
          </a:p>
          <a:p>
            <a:pPr lvl="1"/>
            <a:r>
              <a:rPr lang="en-US" sz="1600" dirty="0" smtClean="0"/>
              <a:t>their </a:t>
            </a:r>
            <a:r>
              <a:rPr lang="en-US" sz="1600" dirty="0"/>
              <a:t>activities fell within safe harbor provisions of 35 USC §271(e)(1) by being performed "solely for uses reasonably related to the development and submission of required information under Federal law," and </a:t>
            </a:r>
            <a:endParaRPr lang="en-US" sz="1600" dirty="0" smtClean="0"/>
          </a:p>
          <a:p>
            <a:pPr lvl="1"/>
            <a:r>
              <a:rPr lang="en-US" sz="1600" dirty="0" smtClean="0"/>
              <a:t>neither </a:t>
            </a:r>
            <a:r>
              <a:rPr lang="en-US" sz="1600" dirty="0"/>
              <a:t>defendant infringed under 35 USC §271(g) because neither imported a product that was "made by" a process patented in the U.S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23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4755232"/>
          </a:xfrm>
        </p:spPr>
        <p:txBody>
          <a:bodyPr/>
          <a:lstStyle/>
          <a:p>
            <a:endParaRPr lang="en-US" sz="1500" dirty="0"/>
          </a:p>
          <a:p>
            <a:pPr>
              <a:spcAft>
                <a:spcPts val="600"/>
              </a:spcAft>
            </a:pPr>
            <a:r>
              <a:rPr lang="en-US" dirty="0" smtClean="0"/>
              <a:t>In December 2015, Federal </a:t>
            </a:r>
            <a:r>
              <a:rPr lang="en-US" dirty="0"/>
              <a:t>Circuit </a:t>
            </a:r>
            <a:r>
              <a:rPr lang="en-US" dirty="0" smtClean="0"/>
              <a:t>affirmed </a:t>
            </a:r>
            <a:r>
              <a:rPr lang="en-US" dirty="0"/>
              <a:t>the district court's summary judgment granting of non-infringement under §271(g) because neither Teva nor </a:t>
            </a:r>
            <a:r>
              <a:rPr lang="en-US" dirty="0" err="1"/>
              <a:t>Amphastar</a:t>
            </a:r>
            <a:r>
              <a:rPr lang="en-US" dirty="0"/>
              <a:t> </a:t>
            </a:r>
            <a:r>
              <a:rPr lang="en-US" i="1" dirty="0"/>
              <a:t>made </a:t>
            </a:r>
            <a:r>
              <a:rPr lang="en-US" dirty="0"/>
              <a:t>enoxaparin by the patented process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Because </a:t>
            </a:r>
            <a:r>
              <a:rPr lang="en-US" dirty="0"/>
              <a:t>alleged infringement under §271(g) was the only issue regarding Teva, and summary judgment of non-infringement had been affirmed, the district court's holding regarding safe harbor provisions was moot with respect to Teva.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With respect to non-infringement of </a:t>
            </a:r>
            <a:r>
              <a:rPr lang="en-US" dirty="0" err="1" smtClean="0"/>
              <a:t>Amphastar’s</a:t>
            </a:r>
            <a:r>
              <a:rPr lang="en-US" dirty="0" smtClean="0"/>
              <a:t> activity under </a:t>
            </a:r>
            <a:r>
              <a:rPr lang="en-US" dirty="0"/>
              <a:t>safe harbor </a:t>
            </a:r>
            <a:r>
              <a:rPr lang="en-US" dirty="0" smtClean="0"/>
              <a:t>provisions, </a:t>
            </a:r>
            <a:r>
              <a:rPr lang="en-US" dirty="0"/>
              <a:t>Federal Circuit </a:t>
            </a:r>
            <a:r>
              <a:rPr lang="en-US" dirty="0" smtClean="0"/>
              <a:t>reversed district court’s summary judgment and held that the </a:t>
            </a:r>
            <a:r>
              <a:rPr lang="en-US" dirty="0"/>
              <a:t>safe-harbor provision was </a:t>
            </a:r>
            <a:r>
              <a:rPr lang="en-US" dirty="0" smtClean="0"/>
              <a:t>inapplicable, </a:t>
            </a:r>
            <a:r>
              <a:rPr lang="en-US" dirty="0"/>
              <a:t>because use of the testing process was not for developing and submitting required information under Federal </a:t>
            </a:r>
            <a:r>
              <a:rPr lang="en-US" dirty="0" smtClean="0"/>
              <a:t>law.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 May </a:t>
            </a:r>
            <a:r>
              <a:rPr lang="en-US" dirty="0"/>
              <a:t>2016, </a:t>
            </a:r>
            <a:r>
              <a:rPr lang="en-US" dirty="0" err="1"/>
              <a:t>Amphastar</a:t>
            </a:r>
            <a:r>
              <a:rPr lang="en-US" dirty="0"/>
              <a:t> filed a petition for certiorari, presenting the </a:t>
            </a:r>
            <a:r>
              <a:rPr lang="en-US" dirty="0" smtClean="0"/>
              <a:t>question</a:t>
            </a:r>
            <a:r>
              <a:rPr lang="en-US" dirty="0"/>
              <a:t>: “Whether the safe harbor protects a generic drug manufacturer’s bioequivalence testing that is performed only as a condition of maintaining FDA approval and is documented in records that must be submitted to the FDA upon request.” </a:t>
            </a:r>
            <a:endParaRPr lang="en-US" dirty="0" smtClean="0"/>
          </a:p>
          <a:p>
            <a:r>
              <a:rPr lang="en-US" dirty="0" smtClean="0"/>
              <a:t>In October 2016</a:t>
            </a:r>
            <a:r>
              <a:rPr lang="en-US" dirty="0"/>
              <a:t>, the United States Supreme Court denied </a:t>
            </a:r>
            <a:r>
              <a:rPr lang="en-US" dirty="0" err="1"/>
              <a:t>Amphastar</a:t>
            </a:r>
            <a:r>
              <a:rPr lang="en-US" dirty="0"/>
              <a:t> </a:t>
            </a:r>
            <a:r>
              <a:rPr lang="en-US" dirty="0" smtClean="0"/>
              <a:t>petition </a:t>
            </a:r>
            <a:r>
              <a:rPr lang="en-US" dirty="0"/>
              <a:t>for </a:t>
            </a:r>
            <a:r>
              <a:rPr lang="en-US" dirty="0" smtClean="0"/>
              <a:t>certiorari.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dirty="0" smtClean="0"/>
              <a:t>Momenta V. Teva / Momenta v. </a:t>
            </a:r>
            <a:r>
              <a:rPr lang="en-US" dirty="0" err="1" smtClean="0"/>
              <a:t>Amphastar</a:t>
            </a:r>
            <a:r>
              <a:rPr lang="en-US" dirty="0" smtClean="0"/>
              <a:t> - Enoxaparin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59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Flow of 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Insight of Global Pharmaceutical Market</a:t>
            </a:r>
          </a:p>
          <a:p>
            <a:r>
              <a:rPr lang="en-US" sz="2400" dirty="0" smtClean="0"/>
              <a:t>Infringement  &amp; </a:t>
            </a:r>
            <a:r>
              <a:rPr lang="en-US" sz="2400" dirty="0"/>
              <a:t>Socio-Economic </a:t>
            </a:r>
            <a:r>
              <a:rPr lang="en-US" sz="2400" dirty="0" smtClean="0"/>
              <a:t>Significance</a:t>
            </a:r>
          </a:p>
          <a:p>
            <a:r>
              <a:rPr lang="en-US" sz="2400" dirty="0" smtClean="0"/>
              <a:t>Statistics of Infringement Actions</a:t>
            </a:r>
          </a:p>
          <a:p>
            <a:r>
              <a:rPr lang="en-US" sz="2400" dirty="0" smtClean="0"/>
              <a:t>Recent case laws</a:t>
            </a:r>
          </a:p>
        </p:txBody>
      </p:sp>
    </p:spTree>
    <p:extLst>
      <p:ext uri="{BB962C8B-B14F-4D97-AF65-F5344CB8AC3E}">
        <p14:creationId xmlns:p14="http://schemas.microsoft.com/office/powerpoint/2010/main" xmlns="" val="11071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4048"/>
            <a:ext cx="7772400" cy="4755232"/>
          </a:xfrm>
        </p:spPr>
        <p:txBody>
          <a:bodyPr/>
          <a:lstStyle/>
          <a:p>
            <a:endParaRPr lang="en-US" sz="1500" dirty="0"/>
          </a:p>
          <a:p>
            <a:pPr>
              <a:spcAft>
                <a:spcPts val="0"/>
              </a:spcAft>
            </a:pPr>
            <a:r>
              <a:rPr lang="en-US" dirty="0"/>
              <a:t>Bayer holds an approved NDA for </a:t>
            </a:r>
            <a:r>
              <a:rPr lang="en-US" dirty="0" err="1"/>
              <a:t>Finacea</a:t>
            </a:r>
            <a:r>
              <a:rPr lang="en-US" dirty="0"/>
              <a:t> gel (the RLD), which is a topical drug formulation containing </a:t>
            </a:r>
            <a:r>
              <a:rPr lang="en-US" dirty="0" err="1"/>
              <a:t>azelaic</a:t>
            </a:r>
            <a:r>
              <a:rPr lang="en-US" dirty="0"/>
              <a:t> </a:t>
            </a:r>
            <a:r>
              <a:rPr lang="en-US" dirty="0" smtClean="0"/>
              <a:t>acid.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The dispute was related to </a:t>
            </a:r>
            <a:r>
              <a:rPr lang="en-US" dirty="0"/>
              <a:t>Orange Book </a:t>
            </a:r>
            <a:r>
              <a:rPr lang="en-US" dirty="0" smtClean="0"/>
              <a:t>listed </a:t>
            </a:r>
            <a:r>
              <a:rPr lang="en-US" dirty="0"/>
              <a:t>U.S. Patent No. 6,534,070 </a:t>
            </a:r>
            <a:r>
              <a:rPr lang="en-US" dirty="0" smtClean="0"/>
              <a:t>covering </a:t>
            </a:r>
            <a:r>
              <a:rPr lang="en-US" dirty="0"/>
              <a:t>the composition of the RLD</a:t>
            </a:r>
            <a:r>
              <a:rPr lang="en-US" dirty="0" smtClean="0"/>
              <a:t>. The patent claims a </a:t>
            </a:r>
            <a:r>
              <a:rPr lang="en-US" dirty="0"/>
              <a:t>hydrogel </a:t>
            </a:r>
            <a:r>
              <a:rPr lang="en-US" dirty="0" smtClean="0"/>
              <a:t>formulation of </a:t>
            </a:r>
            <a:r>
              <a:rPr lang="en-US" dirty="0" err="1" smtClean="0"/>
              <a:t>Azelaic</a:t>
            </a:r>
            <a:r>
              <a:rPr lang="en-US" dirty="0" smtClean="0"/>
              <a:t> acid </a:t>
            </a:r>
            <a:r>
              <a:rPr lang="en-US" dirty="0"/>
              <a:t>including the substances triglyceride and lecithin. </a:t>
            </a:r>
            <a:endParaRPr lang="en-US" dirty="0" smtClean="0"/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err="1" smtClean="0"/>
              <a:t>Glenmark</a:t>
            </a:r>
            <a:r>
              <a:rPr lang="en-US" dirty="0" smtClean="0"/>
              <a:t> </a:t>
            </a:r>
            <a:r>
              <a:rPr lang="en-US" dirty="0"/>
              <a:t>designed its own gel using isopropyl </a:t>
            </a:r>
            <a:r>
              <a:rPr lang="en-US" dirty="0" err="1"/>
              <a:t>myristate</a:t>
            </a:r>
            <a:r>
              <a:rPr lang="en-US" dirty="0"/>
              <a:t> as a skin penetration enhancer </a:t>
            </a:r>
            <a:r>
              <a:rPr lang="en-US" dirty="0" smtClean="0"/>
              <a:t>and leaving </a:t>
            </a:r>
            <a:r>
              <a:rPr lang="en-US" dirty="0"/>
              <a:t>out triglyceride and </a:t>
            </a:r>
            <a:r>
              <a:rPr lang="en-US" dirty="0" smtClean="0"/>
              <a:t>lecithin. </a:t>
            </a:r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Bayer </a:t>
            </a:r>
            <a:r>
              <a:rPr lang="en-US" dirty="0"/>
              <a:t>filed its infringement lawsuit under </a:t>
            </a:r>
            <a:r>
              <a:rPr lang="en-US" dirty="0" smtClean="0"/>
              <a:t>DOE </a:t>
            </a:r>
            <a:r>
              <a:rPr lang="en-US" dirty="0"/>
              <a:t>theory </a:t>
            </a:r>
            <a:r>
              <a:rPr lang="en-US" dirty="0" smtClean="0"/>
              <a:t>stating that </a:t>
            </a:r>
            <a:r>
              <a:rPr lang="en-US" dirty="0"/>
              <a:t>triglyceride and lecithin performed the same penetration-enhancing functions as </a:t>
            </a:r>
            <a:r>
              <a:rPr lang="en-US" dirty="0" err="1"/>
              <a:t>Glenmark’s</a:t>
            </a:r>
            <a:r>
              <a:rPr lang="en-US" dirty="0"/>
              <a:t> use of isopropyl </a:t>
            </a:r>
            <a:r>
              <a:rPr lang="en-US" dirty="0" err="1"/>
              <a:t>myristate</a:t>
            </a:r>
            <a:r>
              <a:rPr lang="en-US" dirty="0" smtClean="0"/>
              <a:t>.</a:t>
            </a:r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The district </a:t>
            </a:r>
            <a:r>
              <a:rPr lang="en-US" dirty="0"/>
              <a:t>court of Delaware held that the </a:t>
            </a:r>
            <a:r>
              <a:rPr lang="en-US" dirty="0" smtClean="0"/>
              <a:t>US ‘070 </a:t>
            </a:r>
            <a:r>
              <a:rPr lang="en-US" dirty="0"/>
              <a:t>patent </a:t>
            </a:r>
            <a:r>
              <a:rPr lang="en-US" dirty="0" smtClean="0"/>
              <a:t>was valid and applying </a:t>
            </a:r>
            <a:r>
              <a:rPr lang="en-US" dirty="0"/>
              <a:t>function-way-result test it held that the </a:t>
            </a:r>
            <a:r>
              <a:rPr lang="en-US" dirty="0" err="1" smtClean="0"/>
              <a:t>Glenmark’s</a:t>
            </a:r>
            <a:r>
              <a:rPr lang="en-US" dirty="0" smtClean="0"/>
              <a:t> formulation </a:t>
            </a:r>
            <a:r>
              <a:rPr lang="en-US" dirty="0"/>
              <a:t>infringed </a:t>
            </a:r>
            <a:r>
              <a:rPr lang="en-US" dirty="0" smtClean="0"/>
              <a:t>the patent </a:t>
            </a:r>
            <a:r>
              <a:rPr lang="en-US" dirty="0"/>
              <a:t>under doctrine of equivalents</a:t>
            </a:r>
            <a:r>
              <a:rPr lang="en-US" dirty="0" smtClean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dirty="0"/>
              <a:t>Bayer V. </a:t>
            </a:r>
            <a:r>
              <a:rPr lang="en-US" dirty="0" err="1"/>
              <a:t>Glenmark</a:t>
            </a:r>
            <a:r>
              <a:rPr lang="en-US" dirty="0"/>
              <a:t> - </a:t>
            </a:r>
            <a:r>
              <a:rPr lang="en-US" dirty="0" err="1" smtClean="0"/>
              <a:t>Azelaic</a:t>
            </a:r>
            <a:r>
              <a:rPr lang="en-US" dirty="0" smtClean="0"/>
              <a:t> </a:t>
            </a:r>
            <a:r>
              <a:rPr lang="en-US" dirty="0"/>
              <a:t>acid </a:t>
            </a:r>
            <a:r>
              <a:rPr lang="en-US" dirty="0" smtClean="0"/>
              <a:t>Gel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570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0032"/>
            <a:ext cx="7772400" cy="4755232"/>
          </a:xfrm>
        </p:spPr>
        <p:txBody>
          <a:bodyPr/>
          <a:lstStyle/>
          <a:p>
            <a:endParaRPr lang="en-US" sz="1500" dirty="0"/>
          </a:p>
          <a:p>
            <a:pPr>
              <a:spcAft>
                <a:spcPts val="600"/>
              </a:spcAft>
            </a:pPr>
            <a:r>
              <a:rPr lang="en-US" dirty="0"/>
              <a:t>The district court under function-way-result test determined that 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the excipient </a:t>
            </a:r>
            <a:r>
              <a:rPr lang="en-US" sz="1600" b="1" dirty="0" smtClean="0"/>
              <a:t>isopropyl </a:t>
            </a:r>
            <a:r>
              <a:rPr lang="en-US" sz="1600" b="1" dirty="0" err="1" smtClean="0"/>
              <a:t>myristate</a:t>
            </a:r>
            <a:r>
              <a:rPr lang="en-US" sz="1600" dirty="0" smtClean="0"/>
              <a:t> in </a:t>
            </a:r>
            <a:r>
              <a:rPr lang="en-US" sz="1600" dirty="0" err="1" smtClean="0"/>
              <a:t>Glenmark’s</a:t>
            </a:r>
            <a:r>
              <a:rPr lang="en-US" sz="1600" dirty="0" smtClean="0"/>
              <a:t> formulation </a:t>
            </a:r>
            <a:r>
              <a:rPr lang="en-US" sz="1600" b="1" dirty="0" smtClean="0"/>
              <a:t>performs the same function</a:t>
            </a:r>
            <a:r>
              <a:rPr lang="en-US" sz="1600" dirty="0" smtClean="0"/>
              <a:t> as the </a:t>
            </a:r>
            <a:r>
              <a:rPr lang="en-US" sz="1600" b="1" dirty="0" smtClean="0"/>
              <a:t>claimed excipients, triglycerides and lecithin</a:t>
            </a:r>
            <a:r>
              <a:rPr lang="en-US" sz="1600" dirty="0"/>
              <a:t> – namely, enhancing </a:t>
            </a:r>
            <a:r>
              <a:rPr lang="en-US" sz="1600" dirty="0" err="1"/>
              <a:t>azelaic</a:t>
            </a:r>
            <a:r>
              <a:rPr lang="en-US" sz="1600" dirty="0"/>
              <a:t> acid’s penetration of the skin; (</a:t>
            </a:r>
            <a:r>
              <a:rPr lang="en-US" sz="1600" dirty="0">
                <a:solidFill>
                  <a:srgbClr val="0000FF"/>
                </a:solidFill>
              </a:rPr>
              <a:t>based on </a:t>
            </a:r>
            <a:r>
              <a:rPr lang="en-US" sz="1600" dirty="0" err="1">
                <a:solidFill>
                  <a:srgbClr val="0000FF"/>
                </a:solidFill>
              </a:rPr>
              <a:t>Glenmark’s</a:t>
            </a:r>
            <a:r>
              <a:rPr lang="en-US" sz="1600" dirty="0">
                <a:solidFill>
                  <a:srgbClr val="0000FF"/>
                </a:solidFill>
              </a:rPr>
              <a:t> ANDA which repeatedly </a:t>
            </a:r>
            <a:r>
              <a:rPr lang="en-US" sz="1600" dirty="0" smtClean="0">
                <a:solidFill>
                  <a:srgbClr val="0000FF"/>
                </a:solidFill>
              </a:rPr>
              <a:t>stated </a:t>
            </a:r>
            <a:r>
              <a:rPr lang="en-US" sz="1600" dirty="0">
                <a:solidFill>
                  <a:srgbClr val="0000FF"/>
                </a:solidFill>
              </a:rPr>
              <a:t>that lecithin and </a:t>
            </a:r>
            <a:r>
              <a:rPr lang="en-US" sz="1600" dirty="0" err="1">
                <a:solidFill>
                  <a:srgbClr val="0000FF"/>
                </a:solidFill>
              </a:rPr>
              <a:t>triacylglyceride</a:t>
            </a:r>
            <a:r>
              <a:rPr lang="en-US" sz="1600" dirty="0" smtClean="0">
                <a:solidFill>
                  <a:srgbClr val="0000FF"/>
                </a:solidFill>
              </a:rPr>
              <a:t>, </a:t>
            </a:r>
            <a:r>
              <a:rPr lang="en-US" sz="1600" dirty="0">
                <a:solidFill>
                  <a:srgbClr val="0000FF"/>
                </a:solidFill>
              </a:rPr>
              <a:t>and the replacement ingredient, isopropyl </a:t>
            </a:r>
            <a:r>
              <a:rPr lang="en-US" sz="1600" dirty="0" err="1">
                <a:solidFill>
                  <a:srgbClr val="0000FF"/>
                </a:solidFill>
              </a:rPr>
              <a:t>myristate</a:t>
            </a:r>
            <a:r>
              <a:rPr lang="en-US" sz="1600" dirty="0">
                <a:solidFill>
                  <a:srgbClr val="0000FF"/>
                </a:solidFill>
              </a:rPr>
              <a:t>, all enhance skin </a:t>
            </a:r>
            <a:r>
              <a:rPr lang="en-US" sz="1600" dirty="0" smtClean="0">
                <a:solidFill>
                  <a:srgbClr val="0000FF"/>
                </a:solidFill>
              </a:rPr>
              <a:t>penetration</a:t>
            </a:r>
            <a:r>
              <a:rPr lang="en-US" sz="1600" dirty="0" smtClean="0"/>
              <a:t>).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en-US" sz="1600" b="1" dirty="0" smtClean="0"/>
              <a:t>in </a:t>
            </a:r>
            <a:r>
              <a:rPr lang="en-US" sz="1600" b="1" dirty="0"/>
              <a:t>substantially the same way</a:t>
            </a:r>
            <a:r>
              <a:rPr lang="en-US" sz="1600" dirty="0"/>
              <a:t> as the claimed excipients </a:t>
            </a:r>
            <a:r>
              <a:rPr lang="en-US" sz="1600" dirty="0" smtClean="0"/>
              <a:t>– by </a:t>
            </a:r>
            <a:r>
              <a:rPr lang="en-US" sz="1600" dirty="0"/>
              <a:t>disrupting the lipids in the skin’s outermost layer, stratum </a:t>
            </a:r>
            <a:r>
              <a:rPr lang="en-US" sz="1600" dirty="0" err="1"/>
              <a:t>corneum</a:t>
            </a:r>
            <a:r>
              <a:rPr lang="en-US" sz="1600" dirty="0"/>
              <a:t> (based on expert testimony and scientific literature); </a:t>
            </a:r>
          </a:p>
          <a:p>
            <a:pPr lvl="1">
              <a:spcAft>
                <a:spcPts val="600"/>
              </a:spcAft>
            </a:pPr>
            <a:r>
              <a:rPr lang="en-US" sz="1600" b="1" dirty="0"/>
              <a:t>obtained substantially the same result</a:t>
            </a:r>
            <a:r>
              <a:rPr lang="en-US" sz="1600" dirty="0"/>
              <a:t> – namely, a therapeutically effective </a:t>
            </a:r>
            <a:r>
              <a:rPr lang="en-US" sz="1600" dirty="0" err="1"/>
              <a:t>azelaic</a:t>
            </a:r>
            <a:r>
              <a:rPr lang="en-US" sz="1600" dirty="0"/>
              <a:t> acid composition able to penetrate the skin to deliver the active </a:t>
            </a:r>
            <a:r>
              <a:rPr lang="en-US" sz="1600" dirty="0" smtClean="0"/>
              <a:t>ingredient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/>
              <a:t>Federal Circuit affirmed the finding of infringement under </a:t>
            </a:r>
            <a:r>
              <a:rPr lang="en-US" dirty="0" smtClean="0"/>
              <a:t>the DOE . 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Take away – Non-infringement </a:t>
            </a:r>
            <a:r>
              <a:rPr lang="en-US" dirty="0"/>
              <a:t>positions/arguments </a:t>
            </a:r>
            <a:r>
              <a:rPr lang="en-US" dirty="0" smtClean="0"/>
              <a:t>should be in </a:t>
            </a:r>
            <a:r>
              <a:rPr lang="en-US" dirty="0"/>
              <a:t>alignment </a:t>
            </a:r>
            <a:r>
              <a:rPr lang="en-US" dirty="0" smtClean="0"/>
              <a:t>with the </a:t>
            </a:r>
            <a:r>
              <a:rPr lang="en-US" dirty="0"/>
              <a:t>submissions made to the </a:t>
            </a:r>
            <a:r>
              <a:rPr lang="en-US" dirty="0" smtClean="0"/>
              <a:t>FDA </a:t>
            </a:r>
            <a:r>
              <a:rPr lang="en-US" dirty="0"/>
              <a:t>during the approval of </a:t>
            </a:r>
            <a:r>
              <a:rPr lang="en-US" dirty="0" smtClean="0"/>
              <a:t>the </a:t>
            </a:r>
            <a:r>
              <a:rPr lang="en-US" dirty="0"/>
              <a:t>generic formulation/product.</a:t>
            </a: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dirty="0"/>
              <a:t>Bayer V. </a:t>
            </a:r>
            <a:r>
              <a:rPr lang="en-US" dirty="0" err="1"/>
              <a:t>Glenmark</a:t>
            </a:r>
            <a:r>
              <a:rPr lang="en-US" dirty="0"/>
              <a:t> - </a:t>
            </a:r>
            <a:r>
              <a:rPr lang="en-US" dirty="0" err="1" smtClean="0"/>
              <a:t>Azelaic</a:t>
            </a:r>
            <a:r>
              <a:rPr lang="en-US" dirty="0" smtClean="0"/>
              <a:t> </a:t>
            </a:r>
            <a:r>
              <a:rPr lang="en-US" dirty="0"/>
              <a:t>acid </a:t>
            </a:r>
            <a:r>
              <a:rPr lang="en-US" dirty="0" smtClean="0"/>
              <a:t>Gel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657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0032"/>
            <a:ext cx="7772400" cy="4755232"/>
          </a:xfrm>
        </p:spPr>
        <p:txBody>
          <a:bodyPr/>
          <a:lstStyle/>
          <a:p>
            <a:endParaRPr lang="en-US" sz="1500" dirty="0"/>
          </a:p>
          <a:p>
            <a:pPr>
              <a:spcAft>
                <a:spcPts val="0"/>
              </a:spcAft>
            </a:pPr>
            <a:r>
              <a:rPr lang="en-US" dirty="0" smtClean="0"/>
              <a:t>Vanda holds </a:t>
            </a:r>
            <a:r>
              <a:rPr lang="en-US" dirty="0"/>
              <a:t>an approved NDA for </a:t>
            </a:r>
            <a:r>
              <a:rPr lang="en-US" dirty="0" err="1"/>
              <a:t>Fanapt</a:t>
            </a:r>
            <a:r>
              <a:rPr lang="en-US" dirty="0"/>
              <a:t>® (</a:t>
            </a:r>
            <a:r>
              <a:rPr lang="en-US" dirty="0" err="1" smtClean="0"/>
              <a:t>iloperidone</a:t>
            </a:r>
            <a:r>
              <a:rPr lang="en-US" dirty="0" smtClean="0"/>
              <a:t> Tablets).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/>
              <a:t>The dispute was related to Orange Book listed U.S. Patent </a:t>
            </a:r>
            <a:r>
              <a:rPr lang="en-US" dirty="0" smtClean="0"/>
              <a:t>No. 8,586,610 along with Orange Book listed patents.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dirty="0" smtClean="0"/>
              <a:t>The </a:t>
            </a:r>
            <a:r>
              <a:rPr lang="en-US" dirty="0"/>
              <a:t>’610 patent claims </a:t>
            </a:r>
            <a:r>
              <a:rPr lang="en-US" dirty="0" smtClean="0"/>
              <a:t>method </a:t>
            </a:r>
            <a:r>
              <a:rPr lang="en-US" dirty="0"/>
              <a:t>of treating patients suffering with schizophrenia using </a:t>
            </a:r>
            <a:r>
              <a:rPr lang="en-US" dirty="0" err="1" smtClean="0"/>
              <a:t>iloperidone</a:t>
            </a:r>
            <a:r>
              <a:rPr lang="en-US" dirty="0" smtClean="0"/>
              <a:t> wherein the </a:t>
            </a:r>
            <a:r>
              <a:rPr lang="en-US" dirty="0"/>
              <a:t>method </a:t>
            </a:r>
            <a:r>
              <a:rPr lang="en-US" dirty="0" smtClean="0"/>
              <a:t>requires </a:t>
            </a:r>
            <a:r>
              <a:rPr lang="en-US" dirty="0"/>
              <a:t>performing genotyping assays to identify poor </a:t>
            </a:r>
            <a:r>
              <a:rPr lang="en-US" dirty="0" smtClean="0"/>
              <a:t>metabolizer </a:t>
            </a:r>
            <a:r>
              <a:rPr lang="en-US" dirty="0"/>
              <a:t>of </a:t>
            </a:r>
            <a:r>
              <a:rPr lang="en-US" dirty="0" err="1"/>
              <a:t>iloperidone</a:t>
            </a:r>
            <a:r>
              <a:rPr lang="en-US" dirty="0"/>
              <a:t>, and lowering </a:t>
            </a:r>
            <a:r>
              <a:rPr lang="en-US" dirty="0" smtClean="0"/>
              <a:t>patient’s dose </a:t>
            </a:r>
            <a:r>
              <a:rPr lang="en-US" dirty="0"/>
              <a:t>accordingly.</a:t>
            </a:r>
            <a:r>
              <a:rPr lang="en-US" dirty="0" smtClean="0"/>
              <a:t> </a:t>
            </a:r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Vanda filed </a:t>
            </a:r>
            <a:r>
              <a:rPr lang="en-US" dirty="0"/>
              <a:t>its infringement lawsuit </a:t>
            </a:r>
            <a:r>
              <a:rPr lang="en-US" dirty="0" smtClean="0"/>
              <a:t>stating that </a:t>
            </a:r>
            <a:r>
              <a:rPr lang="en-US" dirty="0" err="1" smtClean="0"/>
              <a:t>Roxane’s</a:t>
            </a:r>
            <a:r>
              <a:rPr lang="en-US" dirty="0" smtClean="0"/>
              <a:t> proposed </a:t>
            </a:r>
            <a:r>
              <a:rPr lang="en-US" dirty="0"/>
              <a:t>ANDA product would induce infringement of the ’610 </a:t>
            </a:r>
            <a:r>
              <a:rPr lang="en-US" dirty="0" smtClean="0"/>
              <a:t>patent.</a:t>
            </a:r>
            <a:endParaRPr lang="en-US" dirty="0"/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err="1" smtClean="0"/>
              <a:t>Roxane’s</a:t>
            </a:r>
            <a:r>
              <a:rPr lang="en-US" dirty="0" smtClean="0"/>
              <a:t> argument with respect to non-infringement of ’610 patent was that no </a:t>
            </a:r>
            <a:r>
              <a:rPr lang="en-US" dirty="0"/>
              <a:t>physician would perform both the genotyping steps and the dosing </a:t>
            </a:r>
            <a:r>
              <a:rPr lang="en-US" dirty="0" smtClean="0"/>
              <a:t>step. So, there is no direct infringement by the physician and no induce infringement by </a:t>
            </a:r>
            <a:r>
              <a:rPr lang="en-US" dirty="0" err="1" smtClean="0"/>
              <a:t>Roxane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dirty="0" smtClean="0"/>
              <a:t>Vanda </a:t>
            </a:r>
            <a:r>
              <a:rPr lang="en-US" dirty="0"/>
              <a:t>V. </a:t>
            </a:r>
            <a:r>
              <a:rPr lang="en-US" dirty="0" err="1" smtClean="0"/>
              <a:t>Roxane</a:t>
            </a:r>
            <a:r>
              <a:rPr lang="en-US" dirty="0" smtClean="0"/>
              <a:t> - </a:t>
            </a:r>
            <a:r>
              <a:rPr lang="en-US" dirty="0" err="1" smtClean="0"/>
              <a:t>Iloperidone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057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0032"/>
            <a:ext cx="7772400" cy="4755232"/>
          </a:xfrm>
        </p:spPr>
        <p:txBody>
          <a:bodyPr/>
          <a:lstStyle/>
          <a:p>
            <a:endParaRPr lang="en-US" sz="1500" dirty="0"/>
          </a:p>
          <a:p>
            <a:pPr>
              <a:spcAft>
                <a:spcPts val="0"/>
              </a:spcAft>
            </a:pPr>
            <a:r>
              <a:rPr lang="en-US" dirty="0"/>
              <a:t>Vanda </a:t>
            </a:r>
            <a:r>
              <a:rPr lang="en-US" dirty="0" smtClean="0"/>
              <a:t>presented testimony </a:t>
            </a:r>
            <a:r>
              <a:rPr lang="en-US" dirty="0"/>
              <a:t>and medical records of one physician who performed both steps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spcAft>
                <a:spcPts val="0"/>
              </a:spcAft>
              <a:buNone/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District court found that there </a:t>
            </a:r>
            <a:r>
              <a:rPr lang="en-US" dirty="0"/>
              <a:t>would be direct infringement by </a:t>
            </a:r>
            <a:r>
              <a:rPr lang="en-US" dirty="0" smtClean="0"/>
              <a:t>physician.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dirty="0" smtClean="0"/>
              <a:t>With respect to induced infringement the </a:t>
            </a:r>
            <a:r>
              <a:rPr lang="en-US" dirty="0"/>
              <a:t>court </a:t>
            </a:r>
            <a:r>
              <a:rPr lang="en-US" dirty="0" smtClean="0"/>
              <a:t>concluded </a:t>
            </a:r>
            <a:r>
              <a:rPr lang="en-US" dirty="0"/>
              <a:t>that </a:t>
            </a:r>
            <a:r>
              <a:rPr lang="en-US" dirty="0" err="1"/>
              <a:t>Roxane’s</a:t>
            </a:r>
            <a:r>
              <a:rPr lang="en-US" dirty="0"/>
              <a:t> proposed label induced infringement of the ’610 patent, because while </a:t>
            </a:r>
            <a:r>
              <a:rPr lang="en-US" dirty="0" smtClean="0"/>
              <a:t>there may be possibility that some </a:t>
            </a:r>
            <a:r>
              <a:rPr lang="en-US" dirty="0"/>
              <a:t>physicians administered the drug without performing the genotyping step, </a:t>
            </a:r>
            <a:r>
              <a:rPr lang="en-US" b="1" dirty="0"/>
              <a:t>the label still recommended that type of testing, and that the label was </a:t>
            </a:r>
            <a:r>
              <a:rPr lang="en-US" b="1" dirty="0" smtClean="0"/>
              <a:t>thus supporting the intent to induce.</a:t>
            </a:r>
          </a:p>
          <a:p>
            <a:pPr>
              <a:spcAft>
                <a:spcPts val="0"/>
              </a:spcAft>
            </a:pPr>
            <a:endParaRPr lang="en-US" b="1" dirty="0" smtClean="0"/>
          </a:p>
          <a:p>
            <a:pPr>
              <a:spcAft>
                <a:spcPts val="0"/>
              </a:spcAft>
            </a:pPr>
            <a:r>
              <a:rPr lang="en-US" dirty="0" err="1" smtClean="0"/>
              <a:t>Roxane</a:t>
            </a:r>
            <a:r>
              <a:rPr lang="en-US" dirty="0" smtClean="0"/>
              <a:t> has filed an appeal challenging the decision in Sep 2016.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dirty="0" smtClean="0"/>
              <a:t>Vanda </a:t>
            </a:r>
            <a:r>
              <a:rPr lang="en-US" dirty="0"/>
              <a:t>V. </a:t>
            </a:r>
            <a:r>
              <a:rPr lang="en-US" dirty="0" err="1" smtClean="0"/>
              <a:t>Roxane</a:t>
            </a:r>
            <a:r>
              <a:rPr lang="en-US" dirty="0" smtClean="0"/>
              <a:t> - </a:t>
            </a:r>
            <a:r>
              <a:rPr lang="en-US" dirty="0" err="1" smtClean="0"/>
              <a:t>Iloperidone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550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2309812"/>
            <a:ext cx="5334000" cy="2238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3788" y="486916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Thank You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40760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</a:t>
            </a:r>
            <a:r>
              <a:rPr lang="en-US" dirty="0"/>
              <a:t>Pharmaceutical </a:t>
            </a:r>
            <a:r>
              <a:rPr lang="en-US" dirty="0" smtClean="0"/>
              <a:t>Market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Insight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348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Worldwide Prescription Drug Sales (2002-16)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3568" y="1628800"/>
            <a:ext cx="7772400" cy="3183958"/>
          </a:xfrm>
        </p:spPr>
      </p:pic>
    </p:spTree>
    <p:extLst>
      <p:ext uri="{BB962C8B-B14F-4D97-AF65-F5344CB8AC3E}">
        <p14:creationId xmlns:p14="http://schemas.microsoft.com/office/powerpoint/2010/main" xmlns="" val="40244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Top 20 Companies &amp; Total Market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800" y="1722469"/>
            <a:ext cx="7772400" cy="3992499"/>
          </a:xfrm>
        </p:spPr>
      </p:pic>
    </p:spTree>
    <p:extLst>
      <p:ext uri="{BB962C8B-B14F-4D97-AF65-F5344CB8AC3E}">
        <p14:creationId xmlns:p14="http://schemas.microsoft.com/office/powerpoint/2010/main" xmlns="" val="24710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Top 10 Therapy Areas (2009-16)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3568" y="1412776"/>
            <a:ext cx="7772400" cy="3990226"/>
          </a:xfrm>
        </p:spPr>
      </p:pic>
    </p:spTree>
    <p:extLst>
      <p:ext uri="{BB962C8B-B14F-4D97-AF65-F5344CB8AC3E}">
        <p14:creationId xmlns:p14="http://schemas.microsoft.com/office/powerpoint/2010/main" xmlns="" val="28072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Worldwide Sales by Therapy Area (2009/16)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803976" cy="481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74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Presence of Indian </a:t>
            </a:r>
            <a:r>
              <a:rPr lang="en-US" dirty="0" err="1" smtClean="0"/>
              <a:t>Pharma</a:t>
            </a:r>
            <a:r>
              <a:rPr lang="en-US" dirty="0" smtClean="0"/>
              <a:t> </a:t>
            </a:r>
            <a:r>
              <a:rPr lang="en-US" dirty="0" err="1" smtClean="0"/>
              <a:t>Co.s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>
                <a:solidFill>
                  <a:schemeClr val="accent2"/>
                </a:solidFill>
              </a:rPr>
              <a:t>Trends in Abbreviated New Drug Application approvals in the USA for Indian pharmaceutical companies.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282" y="2204864"/>
            <a:ext cx="75628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165304"/>
            <a:ext cx="6336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/>
              <a:t>Innovation and Entrepreneurship in Health 2016:3 57–68</a:t>
            </a:r>
          </a:p>
        </p:txBody>
      </p:sp>
    </p:spTree>
    <p:extLst>
      <p:ext uri="{BB962C8B-B14F-4D97-AF65-F5344CB8AC3E}">
        <p14:creationId xmlns:p14="http://schemas.microsoft.com/office/powerpoint/2010/main" xmlns="" val="18656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ydu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</TotalTime>
  <Words>1557</Words>
  <Application>Microsoft Office PowerPoint</Application>
  <PresentationFormat>On-screen Show (4:3)</PresentationFormat>
  <Paragraphs>162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Zydus</vt:lpstr>
      <vt:lpstr>Microsoft Office PowerPoint 97-2003 Presentation</vt:lpstr>
      <vt:lpstr>Slide 1</vt:lpstr>
      <vt:lpstr>Trends in Pharmaceutical IP-Infringement</vt:lpstr>
      <vt:lpstr>The Flow of Contents</vt:lpstr>
      <vt:lpstr>Global Pharmaceutical Market</vt:lpstr>
      <vt:lpstr>Worldwide Prescription Drug Sales (2002-16)</vt:lpstr>
      <vt:lpstr>Top 20 Companies &amp; Total Market</vt:lpstr>
      <vt:lpstr>Top 10 Therapy Areas (2009-16)</vt:lpstr>
      <vt:lpstr>Worldwide Sales by Therapy Area (2009/16)</vt:lpstr>
      <vt:lpstr>Global Presence of Indian Pharma Co.s</vt:lpstr>
      <vt:lpstr>Infringement</vt:lpstr>
      <vt:lpstr>Infringement</vt:lpstr>
      <vt:lpstr>Infringement ?? !!!</vt:lpstr>
      <vt:lpstr>Types of Infringement</vt:lpstr>
      <vt:lpstr>Socio-Economic Implications</vt:lpstr>
      <vt:lpstr>Guilty of Infringement ??? Damages</vt:lpstr>
      <vt:lpstr>Guilty of Infringement ??? - Damages</vt:lpstr>
      <vt:lpstr>Compensation to Patent Holder</vt:lpstr>
      <vt:lpstr>infringement</vt:lpstr>
      <vt:lpstr>Dominance of Pharmaceuticals</vt:lpstr>
      <vt:lpstr>Dominance of Pharmaceuticals</vt:lpstr>
      <vt:lpstr>Success Rates for Patent Holders</vt:lpstr>
      <vt:lpstr>Success Rates for Patent Holders</vt:lpstr>
      <vt:lpstr>ANDA Litigations</vt:lpstr>
      <vt:lpstr>ANDAs Court case: Statistics 2016</vt:lpstr>
      <vt:lpstr>Case laws</vt:lpstr>
      <vt:lpstr>Astrazeneca vs. Dr. Reddys’ – Nexium </vt:lpstr>
      <vt:lpstr>Merck V. Gilead - Sofosbuvir</vt:lpstr>
      <vt:lpstr>Momenta V. Teva / Momenta v. Amphastar - Enoxaparin</vt:lpstr>
      <vt:lpstr>Momenta V. Teva / Momenta v. Amphastar - Enoxaparin</vt:lpstr>
      <vt:lpstr>Bayer V. Glenmark - Azelaic acid Gel</vt:lpstr>
      <vt:lpstr>Bayer V. Glenmark - Azelaic acid Gel</vt:lpstr>
      <vt:lpstr>Vanda V. Roxane - Iloperidone</vt:lpstr>
      <vt:lpstr>Vanda V. Roxane - Iloperidone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Pharmaceutical IP-Infringement</dc:title>
  <dc:creator>Amit Tailor</dc:creator>
  <cp:lastModifiedBy>seminar</cp:lastModifiedBy>
  <cp:revision>130</cp:revision>
  <dcterms:created xsi:type="dcterms:W3CDTF">2017-02-08T04:40:53Z</dcterms:created>
  <dcterms:modified xsi:type="dcterms:W3CDTF">2017-02-12T07:01:58Z</dcterms:modified>
</cp:coreProperties>
</file>